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321" r:id="rId2"/>
    <p:sldId id="362" r:id="rId3"/>
    <p:sldId id="363" r:id="rId4"/>
    <p:sldId id="364" r:id="rId5"/>
    <p:sldId id="365" r:id="rId6"/>
    <p:sldId id="366" r:id="rId7"/>
    <p:sldId id="368" r:id="rId8"/>
    <p:sldId id="367" r:id="rId9"/>
    <p:sldId id="379" r:id="rId10"/>
    <p:sldId id="378" r:id="rId1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006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86427" autoAdjust="0"/>
  </p:normalViewPr>
  <p:slideViewPr>
    <p:cSldViewPr>
      <p:cViewPr varScale="1">
        <p:scale>
          <a:sx n="74" d="100"/>
          <a:sy n="74" d="100"/>
        </p:scale>
        <p:origin x="55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09A6CF-995F-D841-9FC8-0FA6FF34F80F}" type="doc">
      <dgm:prSet loTypeId="urn:microsoft.com/office/officeart/2005/8/layout/hChevron3" loCatId="" qsTypeId="urn:microsoft.com/office/officeart/2005/8/quickstyle/simple4" qsCatId="simple" csTypeId="urn:microsoft.com/office/officeart/2005/8/colors/colorful5" csCatId="colorful" phldr="1"/>
      <dgm:spPr/>
    </dgm:pt>
    <dgm:pt modelId="{F3C8127A-F65D-FB45-9CB4-D3143FCAF55F}">
      <dgm:prSet phldrT="[Text]"/>
      <dgm:spPr/>
      <dgm:t>
        <a:bodyPr/>
        <a:lstStyle/>
        <a:p>
          <a:r>
            <a:rPr lang="en-US" dirty="0" err="1" smtClean="0"/>
            <a:t>Hipotiroidismo</a:t>
          </a:r>
          <a:endParaRPr lang="en-US" dirty="0"/>
        </a:p>
      </dgm:t>
    </dgm:pt>
    <dgm:pt modelId="{E7B67381-4A04-044D-BF6E-6D3313A399FC}" type="parTrans" cxnId="{2C375D7B-A26C-B340-BAC2-47ADB7208386}">
      <dgm:prSet/>
      <dgm:spPr/>
      <dgm:t>
        <a:bodyPr/>
        <a:lstStyle/>
        <a:p>
          <a:endParaRPr lang="en-US"/>
        </a:p>
      </dgm:t>
    </dgm:pt>
    <dgm:pt modelId="{43A3ED98-4060-E040-BC7D-FF5461BCB444}" type="sibTrans" cxnId="{2C375D7B-A26C-B340-BAC2-47ADB7208386}">
      <dgm:prSet/>
      <dgm:spPr/>
      <dgm:t>
        <a:bodyPr/>
        <a:lstStyle/>
        <a:p>
          <a:endParaRPr lang="en-US"/>
        </a:p>
      </dgm:t>
    </dgm:pt>
    <dgm:pt modelId="{F952A3FC-BD82-B643-A58B-39C6039F01DC}">
      <dgm:prSet phldrT="[Text]"/>
      <dgm:spPr/>
      <dgm:t>
        <a:bodyPr/>
        <a:lstStyle/>
        <a:p>
          <a:r>
            <a:rPr lang="en-US" dirty="0" err="1" smtClean="0"/>
            <a:t>Bocio</a:t>
          </a:r>
          <a:endParaRPr lang="en-US" dirty="0"/>
        </a:p>
      </dgm:t>
    </dgm:pt>
    <dgm:pt modelId="{299CFC96-7155-074D-8F6C-43A521B7866B}" type="parTrans" cxnId="{F6161958-8F18-2C48-975D-DCBE5728DCCA}">
      <dgm:prSet/>
      <dgm:spPr/>
      <dgm:t>
        <a:bodyPr/>
        <a:lstStyle/>
        <a:p>
          <a:endParaRPr lang="en-US"/>
        </a:p>
      </dgm:t>
    </dgm:pt>
    <dgm:pt modelId="{66CD23AC-E98B-024B-AD00-3A816656DC6A}" type="sibTrans" cxnId="{F6161958-8F18-2C48-975D-DCBE5728DCCA}">
      <dgm:prSet/>
      <dgm:spPr/>
      <dgm:t>
        <a:bodyPr/>
        <a:lstStyle/>
        <a:p>
          <a:endParaRPr lang="en-US"/>
        </a:p>
      </dgm:t>
    </dgm:pt>
    <dgm:pt modelId="{02E8AFD4-32D6-7640-8AF4-5A535718C163}">
      <dgm:prSet phldrT="[Text]"/>
      <dgm:spPr/>
      <dgm:t>
        <a:bodyPr/>
        <a:lstStyle/>
        <a:p>
          <a:r>
            <a:rPr lang="en-US" dirty="0" err="1" smtClean="0"/>
            <a:t>Retardo</a:t>
          </a:r>
          <a:r>
            <a:rPr lang="en-US" dirty="0" smtClean="0"/>
            <a:t> Mental</a:t>
          </a:r>
          <a:endParaRPr lang="en-US" dirty="0"/>
        </a:p>
      </dgm:t>
    </dgm:pt>
    <dgm:pt modelId="{3F5EEF73-6BE4-4042-8514-394EF323423F}" type="parTrans" cxnId="{73ED4123-59D5-CD47-BCF6-8BA553D13901}">
      <dgm:prSet/>
      <dgm:spPr/>
      <dgm:t>
        <a:bodyPr/>
        <a:lstStyle/>
        <a:p>
          <a:endParaRPr lang="en-US"/>
        </a:p>
      </dgm:t>
    </dgm:pt>
    <dgm:pt modelId="{E6C3745C-2A12-9F44-9629-048FE2E2D62A}" type="sibTrans" cxnId="{73ED4123-59D5-CD47-BCF6-8BA553D13901}">
      <dgm:prSet/>
      <dgm:spPr/>
      <dgm:t>
        <a:bodyPr/>
        <a:lstStyle/>
        <a:p>
          <a:endParaRPr lang="en-US"/>
        </a:p>
      </dgm:t>
    </dgm:pt>
    <dgm:pt modelId="{EBD14959-CF34-B442-87C3-A624328754A4}" type="pres">
      <dgm:prSet presAssocID="{1F09A6CF-995F-D841-9FC8-0FA6FF34F80F}" presName="Name0" presStyleCnt="0">
        <dgm:presLayoutVars>
          <dgm:dir/>
          <dgm:resizeHandles val="exact"/>
        </dgm:presLayoutVars>
      </dgm:prSet>
      <dgm:spPr/>
    </dgm:pt>
    <dgm:pt modelId="{FB1C14B1-717D-2342-8D5D-6E62B6BA69CF}" type="pres">
      <dgm:prSet presAssocID="{F3C8127A-F65D-FB45-9CB4-D3143FCAF55F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86FDFC-C799-7C4D-AE27-1473D211F47C}" type="pres">
      <dgm:prSet presAssocID="{43A3ED98-4060-E040-BC7D-FF5461BCB444}" presName="parSpace" presStyleCnt="0"/>
      <dgm:spPr/>
    </dgm:pt>
    <dgm:pt modelId="{4FDF7163-858B-0A43-941B-C945E0CE8403}" type="pres">
      <dgm:prSet presAssocID="{F952A3FC-BD82-B643-A58B-39C6039F01DC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CC5B56-FF7B-9A4C-B111-41476DFD05A9}" type="pres">
      <dgm:prSet presAssocID="{66CD23AC-E98B-024B-AD00-3A816656DC6A}" presName="parSpace" presStyleCnt="0"/>
      <dgm:spPr/>
    </dgm:pt>
    <dgm:pt modelId="{23BB192A-340C-064E-91FB-9D91DC5D9509}" type="pres">
      <dgm:prSet presAssocID="{02E8AFD4-32D6-7640-8AF4-5A535718C163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B7AE34-02B5-4512-892B-09648DD10A4D}" type="presOf" srcId="{F952A3FC-BD82-B643-A58B-39C6039F01DC}" destId="{4FDF7163-858B-0A43-941B-C945E0CE8403}" srcOrd="0" destOrd="0" presId="urn:microsoft.com/office/officeart/2005/8/layout/hChevron3"/>
    <dgm:cxn modelId="{F6161958-8F18-2C48-975D-DCBE5728DCCA}" srcId="{1F09A6CF-995F-D841-9FC8-0FA6FF34F80F}" destId="{F952A3FC-BD82-B643-A58B-39C6039F01DC}" srcOrd="1" destOrd="0" parTransId="{299CFC96-7155-074D-8F6C-43A521B7866B}" sibTransId="{66CD23AC-E98B-024B-AD00-3A816656DC6A}"/>
    <dgm:cxn modelId="{CB9B068A-B788-4B28-9A2B-BECDA888A6F5}" type="presOf" srcId="{F3C8127A-F65D-FB45-9CB4-D3143FCAF55F}" destId="{FB1C14B1-717D-2342-8D5D-6E62B6BA69CF}" srcOrd="0" destOrd="0" presId="urn:microsoft.com/office/officeart/2005/8/layout/hChevron3"/>
    <dgm:cxn modelId="{73ED4123-59D5-CD47-BCF6-8BA553D13901}" srcId="{1F09A6CF-995F-D841-9FC8-0FA6FF34F80F}" destId="{02E8AFD4-32D6-7640-8AF4-5A535718C163}" srcOrd="2" destOrd="0" parTransId="{3F5EEF73-6BE4-4042-8514-394EF323423F}" sibTransId="{E6C3745C-2A12-9F44-9629-048FE2E2D62A}"/>
    <dgm:cxn modelId="{F752BB1A-A0DE-4E14-A565-7A07C23D0D06}" type="presOf" srcId="{02E8AFD4-32D6-7640-8AF4-5A535718C163}" destId="{23BB192A-340C-064E-91FB-9D91DC5D9509}" srcOrd="0" destOrd="0" presId="urn:microsoft.com/office/officeart/2005/8/layout/hChevron3"/>
    <dgm:cxn modelId="{9A3381E8-728F-4873-94DB-B73D952B4A21}" type="presOf" srcId="{1F09A6CF-995F-D841-9FC8-0FA6FF34F80F}" destId="{EBD14959-CF34-B442-87C3-A624328754A4}" srcOrd="0" destOrd="0" presId="urn:microsoft.com/office/officeart/2005/8/layout/hChevron3"/>
    <dgm:cxn modelId="{2C375D7B-A26C-B340-BAC2-47ADB7208386}" srcId="{1F09A6CF-995F-D841-9FC8-0FA6FF34F80F}" destId="{F3C8127A-F65D-FB45-9CB4-D3143FCAF55F}" srcOrd="0" destOrd="0" parTransId="{E7B67381-4A04-044D-BF6E-6D3313A399FC}" sibTransId="{43A3ED98-4060-E040-BC7D-FF5461BCB444}"/>
    <dgm:cxn modelId="{A9A43053-70FE-4B73-AECB-E4BEF3641501}" type="presParOf" srcId="{EBD14959-CF34-B442-87C3-A624328754A4}" destId="{FB1C14B1-717D-2342-8D5D-6E62B6BA69CF}" srcOrd="0" destOrd="0" presId="urn:microsoft.com/office/officeart/2005/8/layout/hChevron3"/>
    <dgm:cxn modelId="{20BA8D18-CF2D-46A6-94F2-FED9809B955E}" type="presParOf" srcId="{EBD14959-CF34-B442-87C3-A624328754A4}" destId="{6386FDFC-C799-7C4D-AE27-1473D211F47C}" srcOrd="1" destOrd="0" presId="urn:microsoft.com/office/officeart/2005/8/layout/hChevron3"/>
    <dgm:cxn modelId="{706C8ADD-8D66-41EB-8D1C-1DA4BBA07D88}" type="presParOf" srcId="{EBD14959-CF34-B442-87C3-A624328754A4}" destId="{4FDF7163-858B-0A43-941B-C945E0CE8403}" srcOrd="2" destOrd="0" presId="urn:microsoft.com/office/officeart/2005/8/layout/hChevron3"/>
    <dgm:cxn modelId="{3EC1F972-C850-46EC-A45A-16711020DD9A}" type="presParOf" srcId="{EBD14959-CF34-B442-87C3-A624328754A4}" destId="{A1CC5B56-FF7B-9A4C-B111-41476DFD05A9}" srcOrd="3" destOrd="0" presId="urn:microsoft.com/office/officeart/2005/8/layout/hChevron3"/>
    <dgm:cxn modelId="{5182EDD0-5F96-4B88-8DD5-8739F5CDC3A3}" type="presParOf" srcId="{EBD14959-CF34-B442-87C3-A624328754A4}" destId="{23BB192A-340C-064E-91FB-9D91DC5D950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1C14B1-717D-2342-8D5D-6E62B6BA69CF}">
      <dsp:nvSpPr>
        <dsp:cNvPr id="0" name=""/>
        <dsp:cNvSpPr/>
      </dsp:nvSpPr>
      <dsp:spPr>
        <a:xfrm>
          <a:off x="2799" y="565275"/>
          <a:ext cx="2448091" cy="979236"/>
        </a:xfrm>
        <a:prstGeom prst="homePlat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Hipotiroidismo</a:t>
          </a:r>
          <a:endParaRPr lang="en-US" sz="2200" kern="1200" dirty="0"/>
        </a:p>
      </dsp:txBody>
      <dsp:txXfrm>
        <a:off x="2799" y="565275"/>
        <a:ext cx="2203282" cy="979236"/>
      </dsp:txXfrm>
    </dsp:sp>
    <dsp:sp modelId="{4FDF7163-858B-0A43-941B-C945E0CE8403}">
      <dsp:nvSpPr>
        <dsp:cNvPr id="0" name=""/>
        <dsp:cNvSpPr/>
      </dsp:nvSpPr>
      <dsp:spPr>
        <a:xfrm>
          <a:off x="1961272" y="565275"/>
          <a:ext cx="2448091" cy="979236"/>
        </a:xfrm>
        <a:prstGeom prst="chevron">
          <a:avLst/>
        </a:prstGeom>
        <a:gradFill rotWithShape="0">
          <a:gsLst>
            <a:gs pos="0">
              <a:schemeClr val="accent5">
                <a:hueOff val="-7372787"/>
                <a:satOff val="-19205"/>
                <a:lumOff val="509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7372787"/>
                <a:satOff val="-19205"/>
                <a:lumOff val="509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Bocio</a:t>
          </a:r>
          <a:endParaRPr lang="en-US" sz="2200" kern="1200" dirty="0"/>
        </a:p>
      </dsp:txBody>
      <dsp:txXfrm>
        <a:off x="2450890" y="565275"/>
        <a:ext cx="1468855" cy="979236"/>
      </dsp:txXfrm>
    </dsp:sp>
    <dsp:sp modelId="{23BB192A-340C-064E-91FB-9D91DC5D9509}">
      <dsp:nvSpPr>
        <dsp:cNvPr id="0" name=""/>
        <dsp:cNvSpPr/>
      </dsp:nvSpPr>
      <dsp:spPr>
        <a:xfrm>
          <a:off x="3919745" y="565275"/>
          <a:ext cx="2448091" cy="979236"/>
        </a:xfrm>
        <a:prstGeom prst="chevron">
          <a:avLst/>
        </a:prstGeom>
        <a:gradFill rotWithShape="0">
          <a:gsLst>
            <a:gs pos="0">
              <a:schemeClr val="accent5">
                <a:hueOff val="-14745573"/>
                <a:satOff val="-38411"/>
                <a:lumOff val="1019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14745573"/>
                <a:satOff val="-38411"/>
                <a:lumOff val="1019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Retardo</a:t>
          </a:r>
          <a:r>
            <a:rPr lang="en-US" sz="2200" kern="1200" dirty="0" smtClean="0"/>
            <a:t> Mental</a:t>
          </a:r>
          <a:endParaRPr lang="en-US" sz="2200" kern="1200" dirty="0"/>
        </a:p>
      </dsp:txBody>
      <dsp:txXfrm>
        <a:off x="4409363" y="565275"/>
        <a:ext cx="1468855" cy="979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31T10:37:14.691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0 64 7569,'0'-21'0,"10"0"0,1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D2C4638-8755-485F-AB48-F7BC3B7BC050}" type="datetimeFigureOut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C43CC5E-EC90-45E6-8304-3F300AA5232F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72487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43CC5E-EC90-45E6-8304-3F300AA5232F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9511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43CC5E-EC90-45E6-8304-3F300AA5232F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8823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43CC5E-EC90-45E6-8304-3F300AA5232F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050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43CC5E-EC90-45E6-8304-3F300AA5232F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6482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43CC5E-EC90-45E6-8304-3F300AA5232F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805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EEE_TAG_BL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6019800"/>
            <a:ext cx="152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27200" y="822325"/>
            <a:ext cx="9550400" cy="1143000"/>
          </a:xfrm>
        </p:spPr>
        <p:txBody>
          <a:bodyPr/>
          <a:lstStyle>
            <a:lvl1pPr>
              <a:lnSpc>
                <a:spcPct val="9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5452" y="3962400"/>
            <a:ext cx="5226049" cy="1752600"/>
          </a:xfr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322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D8AC3DA-FB31-425B-A21D-7B167550F217}" type="datetime1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2D79A086-B3E4-451E-9F2A-EE9C61742B94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6421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5C7F5098-259A-42E6-A9A4-5853992C668E}" type="datetime1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1F92D205-38DF-4A05-926D-F7A1674B63C4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9752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2B5F1179-96EA-45A5-BEFD-F773008843F1}" type="datetime1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4CD70BE7-4837-46DC-9EC6-D545FC8CB2C6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6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0" y="609600"/>
            <a:ext cx="1046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01700" y="2000250"/>
            <a:ext cx="5130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35700" y="2000250"/>
            <a:ext cx="51308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35700" y="4133850"/>
            <a:ext cx="51308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45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889000" y="590550"/>
            <a:ext cx="1046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2800" y="1981200"/>
            <a:ext cx="51308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46800" y="1981200"/>
            <a:ext cx="51308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812800" y="4114800"/>
            <a:ext cx="51308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46800" y="4114800"/>
            <a:ext cx="51308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88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90550"/>
            <a:ext cx="1046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7100" y="1981200"/>
            <a:ext cx="5130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61100" y="1981200"/>
            <a:ext cx="51308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61100" y="4114800"/>
            <a:ext cx="51308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76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0" y="609600"/>
            <a:ext cx="1046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981200"/>
            <a:ext cx="5130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6800" y="1981200"/>
            <a:ext cx="5130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24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chemeClr val="tx1">
                  <a:lumMod val="65000"/>
                  <a:lumOff val="35000"/>
                </a:schemeClr>
              </a:buClr>
              <a:defRPr/>
            </a:lvl2pPr>
            <a:lvl3pPr>
              <a:buClr>
                <a:schemeClr val="tx1">
                  <a:lumMod val="65000"/>
                  <a:lumOff val="35000"/>
                </a:schemeClr>
              </a:buClr>
              <a:defRPr/>
            </a:lvl3pPr>
            <a:lvl4pPr>
              <a:buClr>
                <a:schemeClr val="tx1">
                  <a:lumMod val="65000"/>
                  <a:lumOff val="35000"/>
                </a:schemeClr>
              </a:buClr>
              <a:defRPr/>
            </a:lvl4pPr>
            <a:lvl5pPr>
              <a:buClr>
                <a:schemeClr val="tx1">
                  <a:lumMod val="65000"/>
                  <a:lumOff val="3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2BBE597B-2592-4A9B-AB44-E6F4EA2CD3CA}" type="datetime1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5D714D87-13C2-4E2C-84E3-0C3B87276EB6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6003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34177541-0FD2-4F7C-92C0-D1472DA38A98}" type="datetime1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79EC2919-3E9B-461C-A5FB-3628A5C4EA7F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3174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894B57B-66D1-4F8E-9F82-9CFC20A9086B}" type="datetime1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607DEB3E-8412-40E2-8679-00975F55A7D7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7917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9AA7FE08-53A5-4D17-AE40-9189EED56315}" type="datetime1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9D8DEC34-378D-460A-8D1D-C8CB2C2308A9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095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50F6425A-D6E6-4170-8C2A-8C41126F1704}" type="datetime1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74E72E45-F0F1-44A3-9C43-56E378CA06F9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964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F149A20-C490-4FE3-83A0-195583E41888}" type="datetime1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4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4E2BEFA2-CFCE-42C4-ACA2-91CCE5B8C946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6193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6D85789-519B-47B7-AE26-58FA9055F89A}" type="datetime1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3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30BA0062-9762-4922-BF92-B40D340CE41C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319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168C9A9-2F38-4775-90A2-72455E1B98D0}" type="datetime1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A7FBFFEA-A1A4-4641-8B6C-464F73E96670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0329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1625600" y="6172201"/>
            <a:ext cx="416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rgbClr val="898989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B36E7433-D756-4523-8916-99C48EA54A02}" type="datetime1">
              <a:rPr lang="en-US"/>
              <a:pPr>
                <a:defRPr/>
              </a:pPr>
              <a:t>10/31/2018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11200" y="6172201"/>
            <a:ext cx="914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rgbClr val="89898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66152ABF-1719-4A6E-862A-9415A3782910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  <p:pic>
        <p:nvPicPr>
          <p:cNvPr id="1030" name="Picture 7" descr="IEEE_TAG_BLUE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5924551"/>
            <a:ext cx="1219200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41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12" charset="0"/>
          <a:ea typeface="ＭＳ Ｐゴシック" pitchFamily="28" charset="-128"/>
          <a:cs typeface="ＭＳ Ｐゴシック" pitchFamily="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12" charset="0"/>
          <a:ea typeface="ＭＳ Ｐゴシック" pitchFamily="28" charset="-128"/>
          <a:cs typeface="ＭＳ Ｐゴシック" pitchFamily="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12" charset="0"/>
          <a:ea typeface="ＭＳ Ｐゴシック" pitchFamily="28" charset="-128"/>
          <a:cs typeface="ＭＳ Ｐゴシック" pitchFamily="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12" charset="0"/>
          <a:ea typeface="ＭＳ Ｐゴシック" pitchFamily="28" charset="-128"/>
          <a:cs typeface="ＭＳ Ｐゴシック" pitchFamily="2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28" charset="0"/>
          <a:ea typeface="ＭＳ Ｐゴシック" pitchFamily="28" charset="-128"/>
          <a:cs typeface="ＭＳ Ｐゴシック" pitchFamily="2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28" charset="0"/>
          <a:ea typeface="ＭＳ Ｐゴシック" pitchFamily="28" charset="-128"/>
          <a:cs typeface="ＭＳ Ｐゴシック" pitchFamily="2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28" charset="0"/>
          <a:ea typeface="ＭＳ Ｐゴシック" pitchFamily="28" charset="-128"/>
          <a:cs typeface="ＭＳ Ｐゴシック" pitchFamily="2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28" charset="0"/>
          <a:ea typeface="ＭＳ Ｐゴシック" pitchFamily="28" charset="-128"/>
          <a:cs typeface="ＭＳ Ｐゴシック" pitchFamily="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80000"/>
        <a:buBlip>
          <a:blip r:embed="rId20"/>
        </a:buBlip>
        <a:defRPr sz="28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Char char="–"/>
        <a:defRPr sz="2600">
          <a:solidFill>
            <a:schemeClr val="tx1"/>
          </a:solidFill>
          <a:latin typeface="+mn-lt"/>
          <a:ea typeface="ＭＳ Ｐゴシック" pitchFamily="-112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Wingdings" panose="05000000000000000000" pitchFamily="2" charset="2"/>
        <a:buChar char="§"/>
        <a:defRPr sz="2200">
          <a:solidFill>
            <a:schemeClr val="tx1"/>
          </a:solidFill>
          <a:latin typeface="+mn-lt"/>
          <a:ea typeface="ＭＳ Ｐゴシック" pitchFamily="-112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ＭＳ Ｐゴシック" pitchFamily="-112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8" charset="2"/>
        <a:buChar char="§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8" charset="2"/>
        <a:buChar char="§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8" charset="2"/>
        <a:buChar char="§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8" charset="2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ctrTitle"/>
          </p:nvPr>
        </p:nvSpPr>
        <p:spPr>
          <a:xfrm>
            <a:off x="1752600" y="533400"/>
            <a:ext cx="8686801" cy="2882660"/>
          </a:xfrm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lnSpc>
                <a:spcPct val="100000"/>
              </a:lnSpc>
              <a:defRPr/>
            </a:pPr>
            <a:r>
              <a:rPr lang="es-ES" sz="3600" u="sng" dirty="0"/>
              <a:t>DESARROLLO DE UN ESPECTROFOTÓMETRO DE BAJO COSTO PARA HALLAR LA CONCENTRACIÓN DE YODO EN LA ORINA</a:t>
            </a:r>
            <a:r>
              <a:rPr lang="es-ES" sz="3600" dirty="0"/>
              <a:t/>
            </a:r>
            <a:br>
              <a:rPr lang="es-ES" sz="3600" dirty="0"/>
            </a:br>
            <a:endParaRPr lang="en-US" sz="3600" spc="-15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7891" name="Subtitle 2"/>
          <p:cNvSpPr>
            <a:spLocks noGrp="1"/>
          </p:cNvSpPr>
          <p:nvPr>
            <p:ph type="subTitle" idx="1"/>
          </p:nvPr>
        </p:nvSpPr>
        <p:spPr>
          <a:xfrm>
            <a:off x="2057400" y="4155687"/>
            <a:ext cx="9172576" cy="2562225"/>
          </a:xfrm>
        </p:spPr>
        <p:txBody>
          <a:bodyPr/>
          <a:lstStyle/>
          <a:p>
            <a:r>
              <a:rPr lang="en-US" dirty="0"/>
              <a:t> </a:t>
            </a:r>
            <a:endParaRPr lang="es-ES" dirty="0"/>
          </a:p>
          <a:p>
            <a:pPr lvl="0"/>
            <a:r>
              <a:rPr lang="es-PE" dirty="0"/>
              <a:t>Encabo, </a:t>
            </a:r>
            <a:r>
              <a:rPr lang="es-PE" dirty="0" smtClean="0"/>
              <a:t>Rodrigo</a:t>
            </a:r>
            <a:r>
              <a:rPr lang="es-ES" dirty="0" smtClean="0"/>
              <a:t>; </a:t>
            </a:r>
            <a:r>
              <a:rPr lang="es-PE" dirty="0" smtClean="0"/>
              <a:t>Mendoza</a:t>
            </a:r>
            <a:r>
              <a:rPr lang="es-PE" dirty="0"/>
              <a:t>, </a:t>
            </a:r>
            <a:r>
              <a:rPr lang="es-PE" dirty="0" err="1" smtClean="0"/>
              <a:t>Pavka</a:t>
            </a:r>
            <a:r>
              <a:rPr lang="es-ES" dirty="0" smtClean="0"/>
              <a:t>; </a:t>
            </a:r>
            <a:r>
              <a:rPr lang="es-PE" dirty="0" smtClean="0"/>
              <a:t>Muñoz</a:t>
            </a:r>
            <a:r>
              <a:rPr lang="es-PE" dirty="0"/>
              <a:t>, </a:t>
            </a:r>
            <a:r>
              <a:rPr lang="es-PE" dirty="0" smtClean="0"/>
              <a:t>Breno; </a:t>
            </a:r>
            <a:r>
              <a:rPr lang="es-PE" dirty="0" err="1" smtClean="0"/>
              <a:t>Portella</a:t>
            </a:r>
            <a:r>
              <a:rPr lang="es-PE" dirty="0"/>
              <a:t>, </a:t>
            </a:r>
            <a:r>
              <a:rPr lang="es-PE" dirty="0" smtClean="0"/>
              <a:t>Estiven</a:t>
            </a:r>
            <a:r>
              <a:rPr lang="es-ES" dirty="0" smtClean="0"/>
              <a:t>; </a:t>
            </a:r>
            <a:r>
              <a:rPr lang="es-PE" dirty="0" smtClean="0"/>
              <a:t>Rodríguez</a:t>
            </a:r>
            <a:r>
              <a:rPr lang="es-PE" dirty="0"/>
              <a:t>, </a:t>
            </a:r>
            <a:r>
              <a:rPr lang="es-PE" dirty="0" err="1" smtClean="0"/>
              <a:t>Anaís</a:t>
            </a:r>
            <a:r>
              <a:rPr lang="es-PE" dirty="0" smtClean="0"/>
              <a:t>; Rubio</a:t>
            </a:r>
            <a:r>
              <a:rPr lang="es-PE" dirty="0"/>
              <a:t>, Joaquina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 bwMode="auto">
          <a:xfrm>
            <a:off x="10287000" y="5418554"/>
            <a:ext cx="1600200" cy="1219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/>
            <a:endParaRPr lang="es-ES"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 bwMode="auto">
          <a:xfrm>
            <a:off x="10439400" y="5181600"/>
            <a:ext cx="1485719" cy="1219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/>
            <a:endParaRPr lang="es-ES"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3" name="Rectángulo 2"/>
          <p:cNvSpPr/>
          <p:nvPr/>
        </p:nvSpPr>
        <p:spPr bwMode="auto">
          <a:xfrm>
            <a:off x="3886200" y="2819400"/>
            <a:ext cx="3810000" cy="762000"/>
          </a:xfrm>
          <a:prstGeom prst="rect">
            <a:avLst/>
          </a:prstGeom>
          <a:solidFill>
            <a:schemeClr val="tx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algn="r">
              <a:srgbClr val="000000">
                <a:alpha val="43000"/>
              </a:srgbClr>
            </a:outerShdw>
          </a:effectLst>
        </p:spPr>
        <p:txBody>
          <a:bodyPr rtlCol="0" anchor="ctr">
            <a:prstTxWarp prst="textNoShape">
              <a:avLst/>
            </a:prstTxWarp>
          </a:bodyPr>
          <a:lstStyle/>
          <a:p>
            <a:pPr algn="ctr"/>
            <a:r>
              <a:rPr lang="es-ES" sz="2800" b="1" dirty="0" smtClean="0">
                <a:solidFill>
                  <a:schemeClr val="bg1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rPr>
              <a:t>GRACIAS</a:t>
            </a:r>
            <a:endParaRPr lang="es-ES" b="1" dirty="0">
              <a:solidFill>
                <a:schemeClr val="bg1"/>
              </a:solidFill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573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 bwMode="auto">
          <a:xfrm>
            <a:off x="10706281" y="5316522"/>
            <a:ext cx="1485719" cy="1219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/>
            <a:endParaRPr lang="es-ES"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17" name="Título 1"/>
          <p:cNvSpPr txBox="1">
            <a:spLocks/>
          </p:cNvSpPr>
          <p:nvPr/>
        </p:nvSpPr>
        <p:spPr bwMode="auto">
          <a:xfrm>
            <a:off x="248059" y="410538"/>
            <a:ext cx="8742608" cy="66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ＭＳ Ｐゴシック" pitchFamily="28" charset="-128"/>
                <a:cs typeface="ＭＳ Ｐゴシック" pitchFamily="28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ＭＳ Ｐゴシック" pitchFamily="28" charset="-128"/>
                <a:cs typeface="ＭＳ Ｐゴシック" pitchFamily="28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ＭＳ Ｐゴシック" pitchFamily="28" charset="-128"/>
                <a:cs typeface="ＭＳ Ｐゴシック" pitchFamily="28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ＭＳ Ｐゴシック" pitchFamily="28" charset="-128"/>
                <a:cs typeface="ＭＳ Ｐゴシック" pitchFamily="2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9pPr>
          </a:lstStyle>
          <a:p>
            <a:r>
              <a:rPr lang="es-PE" u="sng" kern="0" dirty="0"/>
              <a:t>Espectrofotometría UV/VIS</a:t>
            </a:r>
            <a:endParaRPr lang="en-US" u="sng" kern="0" dirty="0"/>
          </a:p>
        </p:txBody>
      </p:sp>
      <p:sp>
        <p:nvSpPr>
          <p:cNvPr id="20" name="Rectángulo 19"/>
          <p:cNvSpPr/>
          <p:nvPr/>
        </p:nvSpPr>
        <p:spPr>
          <a:xfrm>
            <a:off x="698100" y="1446836"/>
            <a:ext cx="32497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 espectrofotometría de absorbancia se utilizan las regiones del ultravioleta (UV cercano, de (195-400 </a:t>
            </a:r>
            <a:r>
              <a:rPr lang="es-PE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nm</a:t>
            </a:r>
            <a:r>
              <a:rPr lang="es-PE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y el visible (400-780 </a:t>
            </a:r>
            <a:r>
              <a:rPr lang="es-PE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nm</a:t>
            </a:r>
            <a:r>
              <a:rPr lang="es-PE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aprox.</a:t>
            </a:r>
            <a:endParaRPr lang="es-PE" dirty="0"/>
          </a:p>
        </p:txBody>
      </p:sp>
      <p:pic>
        <p:nvPicPr>
          <p:cNvPr id="21" name="Picture 2" descr="https://lh4.googleusercontent.com/pcEjssVxd3nsh_EuL4IH31dzHoi4oEErMgN59v2lWqn4SHCVgdpL721UugESMQB-Srdz7iW8Ho2jED0UsdRPlIHlo7Q3GLSHrsZm5TPa_fafoS7q7_N2WeUuqM2qzYyjTNCjMHS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807" y="1124280"/>
            <a:ext cx="7939111" cy="244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Resultado de imagen para lampara de deuterio ultraviole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47" y="3983006"/>
            <a:ext cx="2507087" cy="17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Resultado de imagen para lampara de tungsteno visib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630" y="3956350"/>
            <a:ext cx="2468451" cy="177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/>
          <p:cNvSpPr txBox="1"/>
          <p:nvPr/>
        </p:nvSpPr>
        <p:spPr>
          <a:xfrm>
            <a:off x="462965" y="3482012"/>
            <a:ext cx="2764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dirty="0" smtClean="0">
                <a:latin typeface="Eras Demi ITC" panose="020B0805030504020804" pitchFamily="34" charset="0"/>
              </a:rPr>
              <a:t>Tipos de lámparas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940651" y="5768112"/>
            <a:ext cx="2764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Deuterio: UV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352800" y="5768112"/>
            <a:ext cx="2764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Tungsteno: VIS</a:t>
            </a:r>
          </a:p>
        </p:txBody>
      </p:sp>
      <p:pic>
        <p:nvPicPr>
          <p:cNvPr id="27" name="Imagen 26" descr="Imagen relacionada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806" y="4073056"/>
            <a:ext cx="4522470" cy="1843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 bwMode="auto">
          <a:xfrm>
            <a:off x="10528428" y="5193149"/>
            <a:ext cx="1485719" cy="1219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/>
            <a:endParaRPr lang="es-ES"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25" name="Título 1"/>
          <p:cNvSpPr>
            <a:spLocks noGrp="1"/>
          </p:cNvSpPr>
          <p:nvPr>
            <p:ph type="title"/>
          </p:nvPr>
        </p:nvSpPr>
        <p:spPr>
          <a:xfrm>
            <a:off x="371539" y="566421"/>
            <a:ext cx="10515600" cy="1106624"/>
          </a:xfrm>
        </p:spPr>
        <p:txBody>
          <a:bodyPr>
            <a:normAutofit/>
          </a:bodyPr>
          <a:lstStyle/>
          <a:p>
            <a:r>
              <a:rPr lang="es-PE" b="1" u="sng" dirty="0" smtClean="0"/>
              <a:t>Términos empleados en Espectrofotometría de Absorción</a:t>
            </a:r>
            <a:endParaRPr lang="en-US" b="1" u="sng" dirty="0"/>
          </a:p>
        </p:txBody>
      </p:sp>
      <p:sp>
        <p:nvSpPr>
          <p:cNvPr id="26" name="Marcador de contenido 2"/>
          <p:cNvSpPr>
            <a:spLocks noGrp="1"/>
          </p:cNvSpPr>
          <p:nvPr>
            <p:ph idx="1"/>
          </p:nvPr>
        </p:nvSpPr>
        <p:spPr>
          <a:xfrm>
            <a:off x="152400" y="2209800"/>
            <a:ext cx="3074142" cy="699861"/>
          </a:xfrm>
        </p:spPr>
        <p:txBody>
          <a:bodyPr/>
          <a:lstStyle/>
          <a:p>
            <a:pPr marL="0" indent="0">
              <a:buNone/>
            </a:pPr>
            <a:r>
              <a:rPr lang="es-PE" dirty="0" err="1" smtClean="0"/>
              <a:t>Transmitancia</a:t>
            </a:r>
            <a:r>
              <a:rPr lang="es-PE" dirty="0" smtClean="0"/>
              <a:t>:</a:t>
            </a:r>
            <a:endParaRPr lang="en-US" dirty="0"/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090" y="2014463"/>
            <a:ext cx="2979678" cy="3398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Marcador de contenido 2"/>
              <p:cNvSpPr txBox="1">
                <a:spLocks/>
              </p:cNvSpPr>
              <p:nvPr/>
            </p:nvSpPr>
            <p:spPr>
              <a:xfrm>
                <a:off x="607421" y="2909661"/>
                <a:ext cx="2374512" cy="1558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s-PE" sz="6000" b="0" dirty="0" smtClean="0"/>
                  <a:t>T</a:t>
                </a:r>
                <a14:m>
                  <m:oMath xmlns:m="http://schemas.openxmlformats.org/officeDocument/2006/math">
                    <m:r>
                      <a:rPr lang="es-PE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6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E" sz="6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PE" sz="6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6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E" sz="6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PE" sz="6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28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21" y="2909661"/>
                <a:ext cx="2374512" cy="1558834"/>
              </a:xfrm>
              <a:prstGeom prst="rect">
                <a:avLst/>
              </a:prstGeom>
              <a:blipFill rotWithShape="0">
                <a:blip r:embed="rId4"/>
                <a:stretch>
                  <a:fillRect l="-15681" t="-859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Marcador de contenido 2"/>
          <p:cNvSpPr txBox="1">
            <a:spLocks/>
          </p:cNvSpPr>
          <p:nvPr/>
        </p:nvSpPr>
        <p:spPr>
          <a:xfrm>
            <a:off x="6558980" y="2234593"/>
            <a:ext cx="2610394" cy="699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dirty="0" smtClean="0"/>
              <a:t>Absorbancia: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Marcador de contenido 2"/>
              <p:cNvSpPr txBox="1">
                <a:spLocks/>
              </p:cNvSpPr>
              <p:nvPr/>
            </p:nvSpPr>
            <p:spPr>
              <a:xfrm>
                <a:off x="6617762" y="2934454"/>
                <a:ext cx="5396385" cy="1558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s-PE" sz="4800" dirty="0"/>
                  <a:t>A</a:t>
                </a:r>
                <a14:m>
                  <m:oMath xmlns:m="http://schemas.openxmlformats.org/officeDocument/2006/math">
                    <m:r>
                      <a:rPr lang="es-PE" sz="4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PE" sz="4800" b="0" i="1" smtClean="0">
                        <a:latin typeface="Cambria Math" panose="02040503050406030204" pitchFamily="18" charset="0"/>
                      </a:rPr>
                      <m:t>𝑙𝑜𝑔𝑇</m:t>
                    </m:r>
                    <m:r>
                      <a:rPr lang="es-PE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E" sz="4800" b="0" i="1" smtClean="0">
                        <a:latin typeface="Cambria Math" panose="02040503050406030204" pitchFamily="18" charset="0"/>
                      </a:rPr>
                      <m:t>𝑙𝑜𝑔</m:t>
                    </m:r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E" sz="4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PE" sz="4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4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E" sz="4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PE" sz="4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30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762" y="2934454"/>
                <a:ext cx="5396385" cy="1558834"/>
              </a:xfrm>
              <a:prstGeom prst="rect">
                <a:avLst/>
              </a:prstGeom>
              <a:blipFill rotWithShape="0">
                <a:blip r:embed="rId5"/>
                <a:stretch>
                  <a:fillRect l="-5198" t="-625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1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 bwMode="auto">
          <a:xfrm>
            <a:off x="506384" y="2386685"/>
            <a:ext cx="4918167" cy="762000"/>
          </a:xfrm>
          <a:prstGeom prst="rect">
            <a:avLst/>
          </a:prstGeom>
          <a:solidFill>
            <a:schemeClr val="tx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algn="r">
              <a:srgbClr val="000000">
                <a:alpha val="43000"/>
              </a:srgbClr>
            </a:outerShdw>
          </a:effectLst>
        </p:spPr>
        <p:txBody>
          <a:bodyPr rtlCol="0" anchor="ctr">
            <a:prstTxWarp prst="textNoShape">
              <a:avLst/>
            </a:prstTxWarp>
          </a:bodyPr>
          <a:lstStyle/>
          <a:p>
            <a:pPr algn="ctr"/>
            <a:endParaRPr lang="es-ES"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7" name="Rectángulo 6"/>
          <p:cNvSpPr/>
          <p:nvPr/>
        </p:nvSpPr>
        <p:spPr bwMode="auto">
          <a:xfrm>
            <a:off x="10591800" y="5334000"/>
            <a:ext cx="1369192" cy="11534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/>
            <a:endParaRPr lang="es-ES"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506385" y="2618641"/>
            <a:ext cx="2196737" cy="730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sz="4800" b="1" dirty="0" smtClean="0">
                <a:solidFill>
                  <a:schemeClr val="bg1"/>
                </a:solidFill>
              </a:rPr>
              <a:t>A= </a:t>
            </a:r>
            <a:r>
              <a:rPr lang="es-PE" sz="4800" b="1" dirty="0" err="1" smtClean="0">
                <a:solidFill>
                  <a:schemeClr val="bg1"/>
                </a:solidFill>
              </a:rPr>
              <a:t>a.b.c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3106218" y="2614815"/>
            <a:ext cx="2196737" cy="730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4800" b="1" dirty="0" smtClean="0">
                <a:solidFill>
                  <a:schemeClr val="bg1"/>
                </a:solidFill>
              </a:rPr>
              <a:t>A=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l-GR" sz="4800" b="1" dirty="0" smtClean="0">
                <a:solidFill>
                  <a:schemeClr val="bg1"/>
                </a:solidFill>
              </a:rPr>
              <a:t>ε</a:t>
            </a:r>
            <a:r>
              <a:rPr lang="es-PE" sz="4800" b="1" dirty="0" smtClean="0">
                <a:solidFill>
                  <a:schemeClr val="bg1"/>
                </a:solidFill>
              </a:rPr>
              <a:t>.</a:t>
            </a:r>
            <a:r>
              <a:rPr lang="es-PE" sz="4800" b="1" dirty="0" err="1" smtClean="0">
                <a:solidFill>
                  <a:schemeClr val="bg1"/>
                </a:solidFill>
              </a:rPr>
              <a:t>b.c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1" name="Marcador de contenido 2"/>
          <p:cNvSpPr txBox="1">
            <a:spLocks/>
          </p:cNvSpPr>
          <p:nvPr/>
        </p:nvSpPr>
        <p:spPr>
          <a:xfrm>
            <a:off x="303649" y="3418016"/>
            <a:ext cx="6433182" cy="20453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2000" dirty="0" smtClean="0"/>
              <a:t>a: </a:t>
            </a:r>
            <a:r>
              <a:rPr lang="es-ES" sz="2000" dirty="0" err="1" smtClean="0"/>
              <a:t>cte</a:t>
            </a:r>
            <a:r>
              <a:rPr lang="es-ES" sz="2000" dirty="0" smtClean="0"/>
              <a:t> de proporcionalidad llamada </a:t>
            </a:r>
            <a:r>
              <a:rPr lang="es-ES" sz="2000" dirty="0" err="1" smtClean="0"/>
              <a:t>absortividad</a:t>
            </a:r>
            <a:r>
              <a:rPr lang="es-ES" sz="2000" dirty="0" smtClean="0"/>
              <a:t>.</a:t>
            </a:r>
          </a:p>
          <a:p>
            <a:pPr marL="0" indent="0">
              <a:buNone/>
            </a:pPr>
            <a:r>
              <a:rPr lang="es-ES" sz="2000" dirty="0" smtClean="0"/>
              <a:t>b: longitud del camino que recorre la radiación a través del medio absorbente.</a:t>
            </a:r>
          </a:p>
          <a:p>
            <a:pPr marL="0" indent="0">
              <a:buNone/>
            </a:pPr>
            <a:r>
              <a:rPr lang="es-ES" sz="2000" dirty="0" smtClean="0"/>
              <a:t>c: concentración de la solución.</a:t>
            </a:r>
          </a:p>
          <a:p>
            <a:pPr marL="0" indent="0">
              <a:buNone/>
            </a:pPr>
            <a:r>
              <a:rPr lang="el-GR" sz="2000" dirty="0" smtClean="0"/>
              <a:t>ε</a:t>
            </a:r>
            <a:r>
              <a:rPr lang="es-PE" sz="2000" dirty="0" smtClean="0"/>
              <a:t>: </a:t>
            </a:r>
            <a:r>
              <a:rPr lang="es-ES" sz="2000" dirty="0" err="1" smtClean="0"/>
              <a:t>cte</a:t>
            </a:r>
            <a:r>
              <a:rPr lang="es-ES" sz="2000" dirty="0" smtClean="0"/>
              <a:t> de proporcionalidad llamada </a:t>
            </a:r>
            <a:r>
              <a:rPr lang="es-ES" sz="2000" dirty="0" err="1" smtClean="0"/>
              <a:t>absortividad</a:t>
            </a:r>
            <a:r>
              <a:rPr lang="es-ES" sz="2000" dirty="0" smtClean="0"/>
              <a:t> molar.</a:t>
            </a:r>
            <a:endParaRPr lang="en-US" sz="2000" dirty="0"/>
          </a:p>
        </p:txBody>
      </p:sp>
      <p:sp>
        <p:nvSpPr>
          <p:cNvPr id="16" name="Marcador de contenido 2"/>
          <p:cNvSpPr txBox="1">
            <a:spLocks/>
          </p:cNvSpPr>
          <p:nvPr/>
        </p:nvSpPr>
        <p:spPr>
          <a:xfrm>
            <a:off x="6701307" y="2704667"/>
            <a:ext cx="5638800" cy="13442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Para disoluciones de concentración elevada (c&gt;0.01 M) dan malos resultados</a:t>
            </a:r>
            <a:r>
              <a:rPr lang="es-ES" sz="2000" dirty="0" smtClean="0"/>
              <a:t>.</a:t>
            </a:r>
            <a:endParaRPr lang="es-ES" sz="2000" dirty="0"/>
          </a:p>
          <a:p>
            <a:r>
              <a:rPr lang="es-ES" sz="2000" dirty="0"/>
              <a:t>La </a:t>
            </a:r>
            <a:r>
              <a:rPr lang="es-ES" sz="2000" dirty="0" err="1"/>
              <a:t>absortividad</a:t>
            </a:r>
            <a:r>
              <a:rPr lang="es-ES" sz="2000" dirty="0"/>
              <a:t> y la </a:t>
            </a:r>
            <a:r>
              <a:rPr lang="es-ES" sz="2000" dirty="0" err="1"/>
              <a:t>absortividad</a:t>
            </a:r>
            <a:r>
              <a:rPr lang="es-ES" sz="2000" dirty="0"/>
              <a:t> molar dependen del índice de refracción de la muestra</a:t>
            </a:r>
            <a:r>
              <a:rPr lang="es-ES" sz="2000" dirty="0" smtClean="0"/>
              <a:t/>
            </a:r>
            <a:br>
              <a:rPr lang="es-ES" sz="2000" dirty="0" smtClean="0"/>
            </a:br>
            <a:endParaRPr lang="en-US" sz="2000" dirty="0"/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501018" y="1206321"/>
            <a:ext cx="10515600" cy="1106624"/>
          </a:xfrm>
        </p:spPr>
        <p:txBody>
          <a:bodyPr>
            <a:normAutofit/>
          </a:bodyPr>
          <a:lstStyle/>
          <a:p>
            <a:r>
              <a:rPr lang="es-PE" b="1" u="sng" dirty="0" smtClean="0"/>
              <a:t>Ley de </a:t>
            </a:r>
            <a:r>
              <a:rPr lang="es-PE" b="1" u="sng" dirty="0" err="1" smtClean="0"/>
              <a:t>Lamert</a:t>
            </a:r>
            <a:r>
              <a:rPr lang="es-PE" u="sng" dirty="0" err="1" smtClean="0"/>
              <a:t>-Beer</a:t>
            </a:r>
            <a:endParaRPr lang="en-US" b="1" u="sng" dirty="0"/>
          </a:p>
        </p:txBody>
      </p:sp>
      <p:sp>
        <p:nvSpPr>
          <p:cNvPr id="18" name="Título 1"/>
          <p:cNvSpPr txBox="1">
            <a:spLocks/>
          </p:cNvSpPr>
          <p:nvPr/>
        </p:nvSpPr>
        <p:spPr bwMode="auto">
          <a:xfrm>
            <a:off x="7851820" y="1881441"/>
            <a:ext cx="2743200" cy="584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ＭＳ Ｐゴシック" pitchFamily="28" charset="-128"/>
                <a:cs typeface="ＭＳ Ｐゴシック" pitchFamily="28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ＭＳ Ｐゴシック" pitchFamily="28" charset="-128"/>
                <a:cs typeface="ＭＳ Ｐゴシック" pitchFamily="28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ＭＳ Ｐゴシック" pitchFamily="28" charset="-128"/>
                <a:cs typeface="ＭＳ Ｐゴシック" pitchFamily="28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ＭＳ Ｐゴシック" pitchFamily="28" charset="-128"/>
                <a:cs typeface="ＭＳ Ｐゴシック" pitchFamily="2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9pPr>
          </a:lstStyle>
          <a:p>
            <a:r>
              <a:rPr lang="es-PE" sz="2800" u="sng" kern="0" dirty="0" smtClean="0"/>
              <a:t>Limitaciones</a:t>
            </a:r>
            <a:endParaRPr lang="en-US" u="sng" kern="0" dirty="0"/>
          </a:p>
        </p:txBody>
      </p:sp>
    </p:spTree>
    <p:extLst>
      <p:ext uri="{BB962C8B-B14F-4D97-AF65-F5344CB8AC3E}">
        <p14:creationId xmlns:p14="http://schemas.microsoft.com/office/powerpoint/2010/main" val="68760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 bwMode="auto">
          <a:xfrm>
            <a:off x="10515600" y="5257800"/>
            <a:ext cx="1485719" cy="1219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/>
            <a:endParaRPr lang="es-ES"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773548" y="602435"/>
            <a:ext cx="8619309" cy="827949"/>
          </a:xfrm>
        </p:spPr>
        <p:txBody>
          <a:bodyPr/>
          <a:lstStyle/>
          <a:p>
            <a:r>
              <a:rPr lang="es-PE" b="1" u="sng" dirty="0" smtClean="0"/>
              <a:t>Partes del espectrofotómetro UV/VIS</a:t>
            </a:r>
            <a:endParaRPr lang="en-US" b="1" u="sng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57400"/>
            <a:ext cx="10912167" cy="35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6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 bwMode="auto">
          <a:xfrm>
            <a:off x="10439400" y="5257800"/>
            <a:ext cx="1485719" cy="1219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/>
            <a:endParaRPr lang="es-ES"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8440C973-0A90-084B-8938-27F2F9642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47548"/>
            <a:ext cx="10515600" cy="1325563"/>
          </a:xfrm>
        </p:spPr>
        <p:txBody>
          <a:bodyPr/>
          <a:lstStyle/>
          <a:p>
            <a:r>
              <a:rPr lang="es-419" u="sng" dirty="0"/>
              <a:t>Partes del dispositivo</a:t>
            </a:r>
            <a:endParaRPr lang="es-PE" u="sng" dirty="0"/>
          </a:p>
        </p:txBody>
      </p:sp>
      <p:pic>
        <p:nvPicPr>
          <p:cNvPr id="9" name="Imagen 4">
            <a:extLst>
              <a:ext uri="{FF2B5EF4-FFF2-40B4-BE49-F238E27FC236}">
                <a16:creationId xmlns:a16="http://schemas.microsoft.com/office/drawing/2014/main" xmlns="" id="{3DB1DCA7-43B1-3640-9FAA-CAD0DDD33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037160"/>
            <a:ext cx="7315200" cy="50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9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 bwMode="auto">
          <a:xfrm>
            <a:off x="10439400" y="5257800"/>
            <a:ext cx="1485719" cy="1219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/>
            <a:endParaRPr lang="es-ES"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FC718148-8B9C-F44E-866B-7160EF807C73}"/>
              </a:ext>
            </a:extLst>
          </p:cNvPr>
          <p:cNvSpPr txBox="1">
            <a:spLocks/>
          </p:cNvSpPr>
          <p:nvPr/>
        </p:nvSpPr>
        <p:spPr bwMode="auto">
          <a:xfrm>
            <a:off x="228600" y="609600"/>
            <a:ext cx="3429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ＭＳ Ｐゴシック" pitchFamily="28" charset="-128"/>
                <a:cs typeface="ＭＳ Ｐゴシック" pitchFamily="28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ＭＳ Ｐゴシック" pitchFamily="28" charset="-128"/>
                <a:cs typeface="ＭＳ Ｐゴシック" pitchFamily="28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ＭＳ Ｐゴシック" pitchFamily="28" charset="-128"/>
                <a:cs typeface="ＭＳ Ｐゴシック" pitchFamily="28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ＭＳ Ｐゴシック" pitchFamily="28" charset="-128"/>
                <a:cs typeface="ＭＳ Ｐゴシック" pitchFamily="2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9pPr>
          </a:lstStyle>
          <a:p>
            <a:r>
              <a:rPr lang="es-419" u="sng" kern="0" dirty="0" smtClean="0"/>
              <a:t>Instrucciones</a:t>
            </a:r>
            <a:endParaRPr lang="es-PE" u="sng" kern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xmlns="" id="{E3EA218B-73D7-2D4B-8BBD-592CB6EA891C}"/>
                  </a:ext>
                </a:extLst>
              </p14:cNvPr>
              <p14:cNvContentPartPr/>
              <p14:nvPr/>
            </p14:nvContentPartPr>
            <p14:xfrm>
              <a:off x="5985530" y="3002357"/>
              <a:ext cx="7920" cy="2304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E3EA218B-73D7-2D4B-8BBD-592CB6EA89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5810" y="2992637"/>
                <a:ext cx="27360" cy="4248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Imagen 10">
            <a:extLst>
              <a:ext uri="{FF2B5EF4-FFF2-40B4-BE49-F238E27FC236}">
                <a16:creationId xmlns:a16="http://schemas.microsoft.com/office/drawing/2014/main" xmlns="" id="{6781FD58-432C-FC42-854C-55FCCAACA1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03" y="1476345"/>
            <a:ext cx="4329587" cy="2503568"/>
          </a:xfrm>
          <a:prstGeom prst="rect">
            <a:avLst/>
          </a:prstGeom>
        </p:spPr>
      </p:pic>
      <p:pic>
        <p:nvPicPr>
          <p:cNvPr id="18" name="Imagen 12">
            <a:extLst>
              <a:ext uri="{FF2B5EF4-FFF2-40B4-BE49-F238E27FC236}">
                <a16:creationId xmlns:a16="http://schemas.microsoft.com/office/drawing/2014/main" xmlns="" id="{D7C3A19A-25A3-8741-B2F4-0B8738A59D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506" y="2647738"/>
            <a:ext cx="4196774" cy="2503568"/>
          </a:xfrm>
          <a:prstGeom prst="rect">
            <a:avLst/>
          </a:prstGeom>
        </p:spPr>
      </p:pic>
      <p:pic>
        <p:nvPicPr>
          <p:cNvPr id="19" name="Imagen 14">
            <a:extLst>
              <a:ext uri="{FF2B5EF4-FFF2-40B4-BE49-F238E27FC236}">
                <a16:creationId xmlns:a16="http://schemas.microsoft.com/office/drawing/2014/main" xmlns="" id="{DD09D9AB-88E2-C941-8DD7-42D28E618C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36" y="1600200"/>
            <a:ext cx="2156707" cy="4293844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 bwMode="auto">
          <a:xfrm>
            <a:off x="688211" y="4800600"/>
            <a:ext cx="3810000" cy="762000"/>
          </a:xfrm>
          <a:prstGeom prst="rect">
            <a:avLst/>
          </a:prstGeom>
          <a:solidFill>
            <a:schemeClr val="tx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algn="r">
              <a:srgbClr val="000000">
                <a:alpha val="43000"/>
              </a:srgbClr>
            </a:outerShdw>
          </a:effectLst>
        </p:spPr>
        <p:txBody>
          <a:bodyPr rtlCol="0" anchor="ctr">
            <a:prstTxWarp prst="textNoShape">
              <a:avLst/>
            </a:prstTxWarp>
          </a:bodyPr>
          <a:lstStyle/>
          <a:p>
            <a:pPr algn="ctr"/>
            <a:endParaRPr lang="es-ES"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778074" y="4981545"/>
            <a:ext cx="3662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b="1" dirty="0" smtClean="0">
                <a:solidFill>
                  <a:schemeClr val="bg1"/>
                </a:solidFill>
              </a:rPr>
              <a:t>Spectralworkbench.org</a:t>
            </a:r>
          </a:p>
        </p:txBody>
      </p:sp>
    </p:spTree>
    <p:extLst>
      <p:ext uri="{BB962C8B-B14F-4D97-AF65-F5344CB8AC3E}">
        <p14:creationId xmlns:p14="http://schemas.microsoft.com/office/powerpoint/2010/main" val="362354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 bwMode="auto">
          <a:xfrm>
            <a:off x="10439400" y="5181600"/>
            <a:ext cx="1485719" cy="1219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/>
            <a:endParaRPr lang="es-ES"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2400" y="799306"/>
            <a:ext cx="11525341" cy="1325563"/>
          </a:xfrm>
        </p:spPr>
        <p:txBody>
          <a:bodyPr/>
          <a:lstStyle/>
          <a:p>
            <a:r>
              <a:rPr lang="es-ES_tradnl" u="sng" dirty="0" smtClean="0"/>
              <a:t>Aplicación biomédica: análisis de yoduro en orina</a:t>
            </a:r>
            <a:endParaRPr lang="es-ES_tradnl" u="sng" dirty="0"/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8047312"/>
              </p:ext>
            </p:extLst>
          </p:nvPr>
        </p:nvGraphicFramePr>
        <p:xfrm>
          <a:off x="4983163" y="1462088"/>
          <a:ext cx="6370637" cy="2109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2" descr="mage result for tiroid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6" y="1996280"/>
            <a:ext cx="3257551" cy="325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3"/>
          <p:cNvSpPr txBox="1"/>
          <p:nvPr/>
        </p:nvSpPr>
        <p:spPr>
          <a:xfrm>
            <a:off x="2738438" y="2786063"/>
            <a:ext cx="135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Tiroides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" name="Straight Connector 5"/>
          <p:cNvCxnSpPr/>
          <p:nvPr/>
        </p:nvCxnSpPr>
        <p:spPr>
          <a:xfrm flipV="1">
            <a:off x="2255044" y="3032086"/>
            <a:ext cx="542925" cy="1857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mage result for deficiencia de yod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221" y="4199058"/>
            <a:ext cx="3039341" cy="228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/>
        </p:nvSpPr>
        <p:spPr>
          <a:xfrm>
            <a:off x="5686425" y="3625055"/>
            <a:ext cx="52149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Reactivos</a:t>
            </a:r>
            <a:r>
              <a:rPr lang="en-US" dirty="0" smtClean="0"/>
              <a:t>:</a:t>
            </a:r>
          </a:p>
          <a:p>
            <a:r>
              <a:rPr lang="en-US" dirty="0" smtClean="0"/>
              <a:t>-</a:t>
            </a:r>
            <a:r>
              <a:rPr lang="en-US" dirty="0"/>
              <a:t>4 ml de </a:t>
            </a:r>
            <a:r>
              <a:rPr lang="en-US" dirty="0" err="1"/>
              <a:t>solución</a:t>
            </a:r>
            <a:r>
              <a:rPr lang="en-US" dirty="0"/>
              <a:t> </a:t>
            </a:r>
            <a:r>
              <a:rPr lang="en-US" dirty="0" err="1" smtClean="0"/>
              <a:t>depresora</a:t>
            </a:r>
            <a:endParaRPr lang="en-US" dirty="0" smtClean="0"/>
          </a:p>
          <a:p>
            <a:r>
              <a:rPr lang="en-US" dirty="0" smtClean="0"/>
              <a:t>-0.347g </a:t>
            </a:r>
            <a:r>
              <a:rPr lang="en-US" dirty="0"/>
              <a:t>de </a:t>
            </a:r>
            <a:r>
              <a:rPr lang="en-US" dirty="0" err="1"/>
              <a:t>carbón</a:t>
            </a:r>
            <a:r>
              <a:rPr lang="en-US" dirty="0"/>
              <a:t> </a:t>
            </a:r>
            <a:r>
              <a:rPr lang="en-US" dirty="0" err="1" smtClean="0"/>
              <a:t>activado</a:t>
            </a:r>
            <a:endParaRPr lang="en-US" dirty="0" smtClean="0"/>
          </a:p>
          <a:p>
            <a:r>
              <a:rPr lang="en-US" dirty="0"/>
              <a:t>-</a:t>
            </a:r>
            <a:r>
              <a:rPr lang="en-US" dirty="0" smtClean="0"/>
              <a:t>200 </a:t>
            </a:r>
            <a:r>
              <a:rPr lang="en-US" dirty="0" err="1"/>
              <a:t>uL</a:t>
            </a:r>
            <a:r>
              <a:rPr lang="en-US" dirty="0"/>
              <a:t> de OPD 2.5 </a:t>
            </a:r>
            <a:r>
              <a:rPr lang="en-US" dirty="0" err="1" smtClean="0"/>
              <a:t>mM</a:t>
            </a:r>
            <a:endParaRPr lang="en-US" dirty="0" smtClean="0"/>
          </a:p>
          <a:p>
            <a:r>
              <a:rPr lang="en-US" dirty="0"/>
              <a:t>-</a:t>
            </a:r>
            <a:r>
              <a:rPr lang="en-US" dirty="0" smtClean="0"/>
              <a:t>1 </a:t>
            </a:r>
            <a:r>
              <a:rPr lang="en-US" dirty="0" err="1"/>
              <a:t>gota</a:t>
            </a:r>
            <a:r>
              <a:rPr lang="en-US" dirty="0"/>
              <a:t> de </a:t>
            </a:r>
            <a:r>
              <a:rPr lang="en-US" dirty="0" err="1"/>
              <a:t>ácido</a:t>
            </a:r>
            <a:r>
              <a:rPr lang="en-US" dirty="0"/>
              <a:t> </a:t>
            </a:r>
            <a:r>
              <a:rPr lang="en-US" dirty="0" err="1"/>
              <a:t>acético</a:t>
            </a:r>
            <a:r>
              <a:rPr lang="en-US" dirty="0"/>
              <a:t> 2.5% </a:t>
            </a:r>
          </a:p>
          <a:p>
            <a:r>
              <a:rPr lang="en-US" dirty="0" smtClean="0"/>
              <a:t>-200 </a:t>
            </a:r>
            <a:r>
              <a:rPr lang="en-US" dirty="0" err="1"/>
              <a:t>uL</a:t>
            </a:r>
            <a:r>
              <a:rPr lang="en-US" dirty="0"/>
              <a:t> de </a:t>
            </a:r>
            <a:r>
              <a:rPr lang="en-US" dirty="0" err="1"/>
              <a:t>peroxido</a:t>
            </a:r>
            <a:r>
              <a:rPr lang="en-US" dirty="0"/>
              <a:t> de </a:t>
            </a:r>
            <a:r>
              <a:rPr lang="en-US" dirty="0" err="1"/>
              <a:t>hidrogeno</a:t>
            </a:r>
            <a:r>
              <a:rPr lang="en-US" dirty="0"/>
              <a:t> 12%</a:t>
            </a:r>
          </a:p>
        </p:txBody>
      </p:sp>
    </p:spTree>
    <p:extLst>
      <p:ext uri="{BB962C8B-B14F-4D97-AF65-F5344CB8AC3E}">
        <p14:creationId xmlns:p14="http://schemas.microsoft.com/office/powerpoint/2010/main" val="76653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 bwMode="auto">
          <a:xfrm>
            <a:off x="2438400" y="1143000"/>
            <a:ext cx="7620000" cy="4724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/>
            <a:endParaRPr lang="es-ES"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7" name="Rectángulo 6"/>
          <p:cNvSpPr/>
          <p:nvPr/>
        </p:nvSpPr>
        <p:spPr bwMode="auto">
          <a:xfrm>
            <a:off x="10439400" y="5181600"/>
            <a:ext cx="1485719" cy="1219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/>
            <a:endParaRPr lang="es-ES"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200400" y="1600200"/>
            <a:ext cx="6096000" cy="37087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s-ES" sz="2000" b="1" dirty="0">
                <a:latin typeface="+mj-lt"/>
                <a:ea typeface="Arial" panose="020B0604020202020204" pitchFamily="34" charset="0"/>
              </a:rPr>
              <a:t>La deficiencia de yodo en la dieta causa daño neuronal, fluctuaciones en ciclo menstrual y en el peor de los casos cáncer de tiroides.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s-ES" sz="2000" b="1" dirty="0">
                <a:latin typeface="+mj-lt"/>
                <a:ea typeface="Arial" panose="020B0604020202020204" pitchFamily="34" charset="0"/>
              </a:rPr>
              <a:t> </a:t>
            </a:r>
          </a:p>
          <a:p>
            <a:r>
              <a:rPr lang="es-ES" sz="2000" b="1" dirty="0">
                <a:latin typeface="+mj-lt"/>
                <a:ea typeface="Arial" panose="020B0604020202020204" pitchFamily="34" charset="0"/>
              </a:rPr>
              <a:t>E</a:t>
            </a:r>
            <a:r>
              <a:rPr lang="es-ES" sz="2000" b="1" dirty="0" smtClean="0">
                <a:latin typeface="+mj-lt"/>
                <a:ea typeface="Arial" panose="020B0604020202020204" pitchFamily="34" charset="0"/>
              </a:rPr>
              <a:t>ste </a:t>
            </a:r>
            <a:r>
              <a:rPr lang="es-ES" sz="2000" b="1" dirty="0">
                <a:latin typeface="+mj-lt"/>
                <a:ea typeface="Arial" panose="020B0604020202020204" pitchFamily="34" charset="0"/>
              </a:rPr>
              <a:t>es un problema endémico en las poblaciones </a:t>
            </a:r>
            <a:r>
              <a:rPr lang="es-ES" sz="2000" b="1" dirty="0" smtClean="0">
                <a:latin typeface="+mj-lt"/>
                <a:ea typeface="Arial" panose="020B0604020202020204" pitchFamily="34" charset="0"/>
              </a:rPr>
              <a:t>rurales</a:t>
            </a:r>
          </a:p>
          <a:p>
            <a:endParaRPr lang="es-ES" sz="2000" b="1" dirty="0">
              <a:latin typeface="+mj-lt"/>
            </a:endParaRPr>
          </a:p>
          <a:p>
            <a:r>
              <a:rPr lang="es-ES" sz="2000" b="1" dirty="0"/>
              <a:t>El precio de un espectrómetro UV-VIS tiene un precio alrededor de 500$ - 3000</a:t>
            </a:r>
            <a:r>
              <a:rPr lang="es-ES" sz="2000" b="1" dirty="0" smtClean="0"/>
              <a:t>$</a:t>
            </a:r>
            <a:endParaRPr lang="es-E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397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ieee_corporate_template_1">
  <a:themeElements>
    <a:clrScheme name="Custom 3">
      <a:dk1>
        <a:srgbClr val="000000"/>
      </a:dk1>
      <a:lt1>
        <a:srgbClr val="FFFFFF"/>
      </a:lt1>
      <a:dk2>
        <a:srgbClr val="005582"/>
      </a:dk2>
      <a:lt2>
        <a:srgbClr val="808080"/>
      </a:lt2>
      <a:accent1>
        <a:srgbClr val="DC5D26"/>
      </a:accent1>
      <a:accent2>
        <a:srgbClr val="52A93A"/>
      </a:accent2>
      <a:accent3>
        <a:srgbClr val="FFFFFF"/>
      </a:accent3>
      <a:accent4>
        <a:srgbClr val="000000"/>
      </a:accent4>
      <a:accent5>
        <a:srgbClr val="6C0521"/>
      </a:accent5>
      <a:accent6>
        <a:srgbClr val="477E27"/>
      </a:accent6>
      <a:hlink>
        <a:srgbClr val="0080FF"/>
      </a:hlink>
      <a:folHlink>
        <a:srgbClr val="48186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381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algn="r">
            <a:srgbClr val="000000">
              <a:alpha val="43000"/>
            </a:srgbClr>
          </a:outerShdw>
        </a:effectLst>
      </a:spPr>
      <a:bodyPr>
        <a:prstTxWarp prst="textNoShape">
          <a:avLst/>
        </a:prstTxWarp>
      </a:bodyPr>
      <a:lstStyle>
        <a:defPPr>
          <a:defRPr>
            <a:latin typeface="Arial" pitchFamily="28" charset="0"/>
            <a:ea typeface="ＭＳ Ｐゴシック" pitchFamily="28" charset="-128"/>
            <a:cs typeface="ＭＳ Ｐゴシック" pitchFamily="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28" charset="0"/>
            <a:ea typeface="ＭＳ Ｐゴシック" pitchFamily="28" charset="-128"/>
            <a:cs typeface="ＭＳ Ｐゴシック" pitchFamily="28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3">
        <a:dk1>
          <a:srgbClr val="000000"/>
        </a:dk1>
        <a:lt1>
          <a:srgbClr val="FFFFFF"/>
        </a:lt1>
        <a:dk2>
          <a:srgbClr val="0F3D88"/>
        </a:dk2>
        <a:lt2>
          <a:srgbClr val="808080"/>
        </a:lt2>
        <a:accent1>
          <a:srgbClr val="FF8000"/>
        </a:accent1>
        <a:accent2>
          <a:srgbClr val="59B308"/>
        </a:accent2>
        <a:accent3>
          <a:srgbClr val="FFFFFF"/>
        </a:accent3>
        <a:accent4>
          <a:srgbClr val="000000"/>
        </a:accent4>
        <a:accent5>
          <a:srgbClr val="FFC0AA"/>
        </a:accent5>
        <a:accent6>
          <a:srgbClr val="50A206"/>
        </a:accent6>
        <a:hlink>
          <a:srgbClr val="008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2722</TotalTime>
  <Words>241</Words>
  <Application>Microsoft Office PowerPoint</Application>
  <PresentationFormat>Panorámica</PresentationFormat>
  <Paragraphs>49</Paragraphs>
  <Slides>10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ＭＳ Ｐゴシック</vt:lpstr>
      <vt:lpstr>Arial</vt:lpstr>
      <vt:lpstr>Calibri</vt:lpstr>
      <vt:lpstr>Cambria Math</vt:lpstr>
      <vt:lpstr>Eras Demi ITC</vt:lpstr>
      <vt:lpstr>Verdana</vt:lpstr>
      <vt:lpstr>Wingdings</vt:lpstr>
      <vt:lpstr>1_ieee_corporate_template_1</vt:lpstr>
      <vt:lpstr>DESARROLLO DE UN ESPECTROFOTÓMETRO DE BAJO COSTO PARA HALLAR LA CONCENTRACIÓN DE YODO EN LA ORINA </vt:lpstr>
      <vt:lpstr>Presentación de PowerPoint</vt:lpstr>
      <vt:lpstr>Términos empleados en Espectrofotometría de Absorción</vt:lpstr>
      <vt:lpstr>Ley de Lamert-Beer</vt:lpstr>
      <vt:lpstr>Partes del espectrofotómetro UV/VIS</vt:lpstr>
      <vt:lpstr>Partes del dispositivo</vt:lpstr>
      <vt:lpstr>Presentación de PowerPoint</vt:lpstr>
      <vt:lpstr>Aplicación biomédica: análisis de yoduro en orina</vt:lpstr>
      <vt:lpstr>Presentación de PowerPoint</vt:lpstr>
      <vt:lpstr>Presentación de PowerPoint</vt:lpstr>
    </vt:vector>
  </TitlesOfParts>
  <Company>IEEE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Berrington, Rachel</dc:creator>
  <cp:lastModifiedBy>Breno Valentino Muñoz Saavedra</cp:lastModifiedBy>
  <cp:revision>217</cp:revision>
  <dcterms:created xsi:type="dcterms:W3CDTF">2014-08-19T15:56:56Z</dcterms:created>
  <dcterms:modified xsi:type="dcterms:W3CDTF">2018-10-31T11:59:49Z</dcterms:modified>
</cp:coreProperties>
</file>